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BD050"/>
    <a:srgbClr val="6DB370"/>
    <a:srgbClr val="63C45C"/>
    <a:srgbClr val="E89D4A"/>
    <a:srgbClr val="FF9933"/>
    <a:srgbClr val="FF6600"/>
    <a:srgbClr val="ECC666"/>
    <a:srgbClr val="F0BE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9" d="100"/>
          <a:sy n="109" d="100"/>
        </p:scale>
        <p:origin x="6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05C0E87D-5E56-446B-A1D7-7968271AB882}" type="datetimeFigureOut">
              <a:rPr lang="ru-RU" smtClean="0"/>
              <a:t>25.08.2026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5F5E611-93E2-4726-ABF3-DCF6B8CEE0BA}" type="slidenum">
              <a:rPr lang="ru-RU" smtClean="0"/>
              <a:t>‹#›</a:t>
            </a:fld>
            <a:endParaRPr lang="ru-RU"/>
          </a:p>
        </p:txBody>
      </p:sp>
    </p:spTree>
    <p:extLst>
      <p:ext uri="{BB962C8B-B14F-4D97-AF65-F5344CB8AC3E}">
        <p14:creationId xmlns:p14="http://schemas.microsoft.com/office/powerpoint/2010/main" val="30189504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5C0E87D-5E56-446B-A1D7-7968271AB882}" type="datetimeFigureOut">
              <a:rPr lang="ru-RU" smtClean="0"/>
              <a:t>25.08.2026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5F5E611-93E2-4726-ABF3-DCF6B8CEE0BA}" type="slidenum">
              <a:rPr lang="ru-RU" smtClean="0"/>
              <a:t>‹#›</a:t>
            </a:fld>
            <a:endParaRPr lang="ru-RU"/>
          </a:p>
        </p:txBody>
      </p:sp>
    </p:spTree>
    <p:extLst>
      <p:ext uri="{BB962C8B-B14F-4D97-AF65-F5344CB8AC3E}">
        <p14:creationId xmlns:p14="http://schemas.microsoft.com/office/powerpoint/2010/main" val="3873984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5C0E87D-5E56-446B-A1D7-7968271AB882}" type="datetimeFigureOut">
              <a:rPr lang="ru-RU" smtClean="0"/>
              <a:t>25.08.2026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5F5E611-93E2-4726-ABF3-DCF6B8CEE0BA}" type="slidenum">
              <a:rPr lang="ru-RU" smtClean="0"/>
              <a:t>‹#›</a:t>
            </a:fld>
            <a:endParaRPr lang="ru-RU"/>
          </a:p>
        </p:txBody>
      </p:sp>
    </p:spTree>
    <p:extLst>
      <p:ext uri="{BB962C8B-B14F-4D97-AF65-F5344CB8AC3E}">
        <p14:creationId xmlns:p14="http://schemas.microsoft.com/office/powerpoint/2010/main" val="42544148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5C0E87D-5E56-446B-A1D7-7968271AB882}" type="datetimeFigureOut">
              <a:rPr lang="ru-RU" smtClean="0"/>
              <a:t>25.08.2026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5F5E611-93E2-4726-ABF3-DCF6B8CEE0BA}" type="slidenum">
              <a:rPr lang="ru-RU" smtClean="0"/>
              <a:t>‹#›</a:t>
            </a:fld>
            <a:endParaRPr lang="ru-RU"/>
          </a:p>
        </p:txBody>
      </p:sp>
    </p:spTree>
    <p:extLst>
      <p:ext uri="{BB962C8B-B14F-4D97-AF65-F5344CB8AC3E}">
        <p14:creationId xmlns:p14="http://schemas.microsoft.com/office/powerpoint/2010/main" val="25480326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05C0E87D-5E56-446B-A1D7-7968271AB882}" type="datetimeFigureOut">
              <a:rPr lang="ru-RU" smtClean="0"/>
              <a:t>25.08.2026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5F5E611-93E2-4726-ABF3-DCF6B8CEE0BA}" type="slidenum">
              <a:rPr lang="ru-RU" smtClean="0"/>
              <a:t>‹#›</a:t>
            </a:fld>
            <a:endParaRPr lang="ru-RU"/>
          </a:p>
        </p:txBody>
      </p:sp>
    </p:spTree>
    <p:extLst>
      <p:ext uri="{BB962C8B-B14F-4D97-AF65-F5344CB8AC3E}">
        <p14:creationId xmlns:p14="http://schemas.microsoft.com/office/powerpoint/2010/main" val="9638738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05C0E87D-5E56-446B-A1D7-7968271AB882}" type="datetimeFigureOut">
              <a:rPr lang="ru-RU" smtClean="0"/>
              <a:t>25.08.2026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5F5E611-93E2-4726-ABF3-DCF6B8CEE0BA}" type="slidenum">
              <a:rPr lang="ru-RU" smtClean="0"/>
              <a:t>‹#›</a:t>
            </a:fld>
            <a:endParaRPr lang="ru-RU"/>
          </a:p>
        </p:txBody>
      </p:sp>
    </p:spTree>
    <p:extLst>
      <p:ext uri="{BB962C8B-B14F-4D97-AF65-F5344CB8AC3E}">
        <p14:creationId xmlns:p14="http://schemas.microsoft.com/office/powerpoint/2010/main" val="35065418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05C0E87D-5E56-446B-A1D7-7968271AB882}" type="datetimeFigureOut">
              <a:rPr lang="ru-RU" smtClean="0"/>
              <a:t>25.08.2026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5F5E611-93E2-4726-ABF3-DCF6B8CEE0BA}" type="slidenum">
              <a:rPr lang="ru-RU" smtClean="0"/>
              <a:t>‹#›</a:t>
            </a:fld>
            <a:endParaRPr lang="ru-RU"/>
          </a:p>
        </p:txBody>
      </p:sp>
    </p:spTree>
    <p:extLst>
      <p:ext uri="{BB962C8B-B14F-4D97-AF65-F5344CB8AC3E}">
        <p14:creationId xmlns:p14="http://schemas.microsoft.com/office/powerpoint/2010/main" val="30194745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05C0E87D-5E56-446B-A1D7-7968271AB882}" type="datetimeFigureOut">
              <a:rPr lang="ru-RU" smtClean="0"/>
              <a:t>25.08.2026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5F5E611-93E2-4726-ABF3-DCF6B8CEE0BA}" type="slidenum">
              <a:rPr lang="ru-RU" smtClean="0"/>
              <a:t>‹#›</a:t>
            </a:fld>
            <a:endParaRPr lang="ru-RU"/>
          </a:p>
        </p:txBody>
      </p:sp>
    </p:spTree>
    <p:extLst>
      <p:ext uri="{BB962C8B-B14F-4D97-AF65-F5344CB8AC3E}">
        <p14:creationId xmlns:p14="http://schemas.microsoft.com/office/powerpoint/2010/main" val="36406587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5C0E87D-5E56-446B-A1D7-7968271AB882}" type="datetimeFigureOut">
              <a:rPr lang="ru-RU" smtClean="0"/>
              <a:t>25.08.2026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5F5E611-93E2-4726-ABF3-DCF6B8CEE0BA}" type="slidenum">
              <a:rPr lang="ru-RU" smtClean="0"/>
              <a:t>‹#›</a:t>
            </a:fld>
            <a:endParaRPr lang="ru-RU"/>
          </a:p>
        </p:txBody>
      </p:sp>
    </p:spTree>
    <p:extLst>
      <p:ext uri="{BB962C8B-B14F-4D97-AF65-F5344CB8AC3E}">
        <p14:creationId xmlns:p14="http://schemas.microsoft.com/office/powerpoint/2010/main" val="5080785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05C0E87D-5E56-446B-A1D7-7968271AB882}" type="datetimeFigureOut">
              <a:rPr lang="ru-RU" smtClean="0"/>
              <a:t>25.08.2026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5F5E611-93E2-4726-ABF3-DCF6B8CEE0BA}" type="slidenum">
              <a:rPr lang="ru-RU" smtClean="0"/>
              <a:t>‹#›</a:t>
            </a:fld>
            <a:endParaRPr lang="ru-RU"/>
          </a:p>
        </p:txBody>
      </p:sp>
    </p:spTree>
    <p:extLst>
      <p:ext uri="{BB962C8B-B14F-4D97-AF65-F5344CB8AC3E}">
        <p14:creationId xmlns:p14="http://schemas.microsoft.com/office/powerpoint/2010/main" val="30162655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05C0E87D-5E56-446B-A1D7-7968271AB882}" type="datetimeFigureOut">
              <a:rPr lang="ru-RU" smtClean="0"/>
              <a:t>25.08.2026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5F5E611-93E2-4726-ABF3-DCF6B8CEE0BA}" type="slidenum">
              <a:rPr lang="ru-RU" smtClean="0"/>
              <a:t>‹#›</a:t>
            </a:fld>
            <a:endParaRPr lang="ru-RU"/>
          </a:p>
        </p:txBody>
      </p:sp>
    </p:spTree>
    <p:extLst>
      <p:ext uri="{BB962C8B-B14F-4D97-AF65-F5344CB8AC3E}">
        <p14:creationId xmlns:p14="http://schemas.microsoft.com/office/powerpoint/2010/main" val="16908301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C0E87D-5E56-446B-A1D7-7968271AB882}" type="datetimeFigureOut">
              <a:rPr lang="ru-RU" smtClean="0"/>
              <a:t>25.08.2026</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F5E611-93E2-4726-ABF3-DCF6B8CEE0BA}" type="slidenum">
              <a:rPr lang="ru-RU" smtClean="0"/>
              <a:t>‹#›</a:t>
            </a:fld>
            <a:endParaRPr lang="ru-RU"/>
          </a:p>
        </p:txBody>
      </p:sp>
    </p:spTree>
    <p:extLst>
      <p:ext uri="{BB962C8B-B14F-4D97-AF65-F5344CB8AC3E}">
        <p14:creationId xmlns:p14="http://schemas.microsoft.com/office/powerpoint/2010/main" val="2869613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gradFill>
          <a:gsLst>
            <a:gs pos="31000">
              <a:schemeClr val="accent6">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8420" y="1249054"/>
            <a:ext cx="4478448" cy="925627"/>
          </a:xfrm>
          <a:solidFill>
            <a:srgbClr val="ECC666"/>
          </a:solidFill>
          <a:ln>
            <a:solidFill>
              <a:srgbClr val="FF6600"/>
            </a:solidFill>
          </a:ln>
        </p:spPr>
        <p:txBody>
          <a:bodyPr vert="horz" lIns="91440" tIns="45720" rIns="91440" bIns="45720" rtlCol="0" anchor="b">
            <a:noAutofit/>
          </a:bodyPr>
          <a:lstStyle/>
          <a:p>
            <a:r>
              <a:rPr lang="ru-RU" sz="1400" b="1" dirty="0">
                <a:solidFill>
                  <a:srgbClr val="333333"/>
                </a:solidFill>
                <a:latin typeface="Times New Roman" panose="02020603050405020304" pitchFamily="18" charset="0"/>
                <a:cs typeface="Times New Roman" panose="02020603050405020304" pitchFamily="18" charset="0"/>
              </a:rPr>
              <a:t>Единая минимальная цена (ЕМЦ) </a:t>
            </a:r>
            <a:r>
              <a:rPr lang="ru-RU" sz="1400" dirty="0">
                <a:solidFill>
                  <a:srgbClr val="333333"/>
                </a:solidFill>
                <a:latin typeface="Times New Roman" panose="02020603050405020304" pitchFamily="18" charset="0"/>
                <a:cs typeface="Times New Roman" panose="02020603050405020304" pitchFamily="18" charset="0"/>
              </a:rPr>
              <a:t>на табачную продукцию  устанавливается Министерством сельского хозяйства Российской Федерации.</a:t>
            </a:r>
            <a:br>
              <a:rPr lang="ru-RU" sz="1400" dirty="0">
                <a:solidFill>
                  <a:srgbClr val="333333"/>
                </a:solidFill>
                <a:latin typeface="Times New Roman" panose="02020603050405020304" pitchFamily="18" charset="0"/>
                <a:cs typeface="Times New Roman" panose="02020603050405020304" pitchFamily="18" charset="0"/>
              </a:rPr>
            </a:br>
            <a:r>
              <a:rPr lang="ru-RU" sz="1400" dirty="0">
                <a:solidFill>
                  <a:srgbClr val="333333"/>
                </a:solidFill>
                <a:latin typeface="Times New Roman" panose="02020603050405020304" pitchFamily="18" charset="0"/>
                <a:cs typeface="Times New Roman" panose="02020603050405020304" pitchFamily="18" charset="0"/>
              </a:rPr>
              <a:t>В 2026 году ЕМЦ составляет 153 </a:t>
            </a:r>
            <a:r>
              <a:rPr lang="ru-RU" sz="1400" dirty="0" smtClean="0">
                <a:solidFill>
                  <a:srgbClr val="333333"/>
                </a:solidFill>
                <a:latin typeface="Times New Roman" panose="02020603050405020304" pitchFamily="18" charset="0"/>
                <a:cs typeface="Times New Roman" panose="02020603050405020304" pitchFamily="18" charset="0"/>
              </a:rPr>
              <a:t>рублей</a:t>
            </a:r>
            <a:endParaRPr lang="ru-RU" sz="1400" dirty="0">
              <a:solidFill>
                <a:srgbClr val="333333"/>
              </a:solidFill>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2490560" y="325040"/>
            <a:ext cx="9144000" cy="598770"/>
          </a:xfrm>
          <a:solidFill>
            <a:srgbClr val="FF9933"/>
          </a:solidFill>
          <a:ln>
            <a:solidFill>
              <a:srgbClr val="FF9933"/>
            </a:solidFill>
          </a:ln>
        </p:spPr>
        <p:txBody>
          <a:bodyPr>
            <a:normAutofit fontScale="92500" lnSpcReduction="20000"/>
          </a:bodyPr>
          <a:lstStyle/>
          <a:p>
            <a:r>
              <a:rPr lang="ru-RU" dirty="0" err="1" smtClean="0">
                <a:latin typeface="Times New Roman" panose="02020603050405020304" pitchFamily="18" charset="0"/>
                <a:cs typeface="Times New Roman" panose="02020603050405020304" pitchFamily="18" charset="0"/>
              </a:rPr>
              <a:t>Автоштрафы</a:t>
            </a:r>
            <a:r>
              <a:rPr lang="ru-RU" dirty="0" smtClean="0">
                <a:latin typeface="Times New Roman" panose="02020603050405020304" pitchFamily="18" charset="0"/>
                <a:cs typeface="Times New Roman" panose="02020603050405020304" pitchFamily="18" charset="0"/>
              </a:rPr>
              <a:t> за реализацию табачной продукции по цене выше </a:t>
            </a:r>
            <a:r>
              <a:rPr lang="ru-RU" dirty="0" smtClean="0">
                <a:latin typeface="Times New Roman" panose="02020603050405020304" pitchFamily="18" charset="0"/>
                <a:cs typeface="Times New Roman" panose="02020603050405020304" pitchFamily="18" charset="0"/>
              </a:rPr>
              <a:t>установленной максимальной </a:t>
            </a:r>
            <a:r>
              <a:rPr lang="ru-RU" dirty="0" smtClean="0">
                <a:latin typeface="Times New Roman" panose="02020603050405020304" pitchFamily="18" charset="0"/>
                <a:cs typeface="Times New Roman" panose="02020603050405020304" pitchFamily="18" charset="0"/>
              </a:rPr>
              <a:t>розничной цены</a:t>
            </a:r>
            <a:endParaRPr lang="ru-RU" dirty="0">
              <a:latin typeface="Times New Roman" panose="02020603050405020304" pitchFamily="18" charset="0"/>
              <a:cs typeface="Times New Roman" panose="02020603050405020304" pitchFamily="18" charset="0"/>
            </a:endParaRPr>
          </a:p>
        </p:txBody>
      </p:sp>
      <p:sp>
        <p:nvSpPr>
          <p:cNvPr id="6" name="Заголовок 1"/>
          <p:cNvSpPr txBox="1">
            <a:spLocks/>
          </p:cNvSpPr>
          <p:nvPr/>
        </p:nvSpPr>
        <p:spPr>
          <a:xfrm>
            <a:off x="748420" y="2298150"/>
            <a:ext cx="4478448" cy="743621"/>
          </a:xfrm>
          <a:prstGeom prst="rect">
            <a:avLst/>
          </a:prstGeom>
          <a:solidFill>
            <a:srgbClr val="ECC666"/>
          </a:solidFill>
          <a:ln>
            <a:solidFill>
              <a:srgbClr val="FF6600"/>
            </a:solid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ru-RU" sz="1400" b="1" dirty="0">
                <a:solidFill>
                  <a:srgbClr val="333333"/>
                </a:solidFill>
                <a:latin typeface="Times New Roman" panose="02020603050405020304" pitchFamily="18" charset="0"/>
                <a:cs typeface="Times New Roman" panose="02020603050405020304" pitchFamily="18" charset="0"/>
              </a:rPr>
              <a:t>Максимальная розничная цена (МРЦ) </a:t>
            </a:r>
            <a:r>
              <a:rPr lang="ru-RU" sz="1400" dirty="0">
                <a:solidFill>
                  <a:srgbClr val="333333"/>
                </a:solidFill>
                <a:latin typeface="Times New Roman" panose="02020603050405020304" pitchFamily="18" charset="0"/>
                <a:cs typeface="Times New Roman" panose="02020603050405020304" pitchFamily="18" charset="0"/>
              </a:rPr>
              <a:t>определяется </a:t>
            </a:r>
            <a:r>
              <a:rPr lang="ru-RU" sz="1400" dirty="0" smtClean="0">
                <a:solidFill>
                  <a:srgbClr val="333333"/>
                </a:solidFill>
                <a:latin typeface="Times New Roman" panose="02020603050405020304" pitchFamily="18" charset="0"/>
                <a:cs typeface="Times New Roman" panose="02020603050405020304" pitchFamily="18" charset="0"/>
              </a:rPr>
              <a:t>производителем </a:t>
            </a:r>
            <a:r>
              <a:rPr lang="ru-RU" sz="1400" dirty="0">
                <a:solidFill>
                  <a:srgbClr val="333333"/>
                </a:solidFill>
                <a:latin typeface="Times New Roman" panose="02020603050405020304" pitchFamily="18" charset="0"/>
                <a:cs typeface="Times New Roman" panose="02020603050405020304" pitchFamily="18" charset="0"/>
              </a:rPr>
              <a:t>или </a:t>
            </a:r>
            <a:r>
              <a:rPr lang="ru-RU" sz="1400" dirty="0" smtClean="0">
                <a:solidFill>
                  <a:srgbClr val="333333"/>
                </a:solidFill>
                <a:latin typeface="Times New Roman" panose="02020603050405020304" pitchFamily="18" charset="0"/>
                <a:cs typeface="Times New Roman" panose="02020603050405020304" pitchFamily="18" charset="0"/>
              </a:rPr>
              <a:t>импортером</a:t>
            </a:r>
            <a:r>
              <a:rPr lang="ru-RU" sz="1400" dirty="0">
                <a:solidFill>
                  <a:srgbClr val="333333"/>
                </a:solidFill>
                <a:latin typeface="Times New Roman" panose="02020603050405020304" pitchFamily="18" charset="0"/>
                <a:cs typeface="Times New Roman" panose="02020603050405020304" pitchFamily="18" charset="0"/>
              </a:rPr>
              <a:t> </a:t>
            </a:r>
            <a:r>
              <a:rPr lang="ru-RU" sz="1400" dirty="0" smtClean="0">
                <a:solidFill>
                  <a:srgbClr val="333333"/>
                </a:solidFill>
                <a:latin typeface="Times New Roman" panose="02020603050405020304" pitchFamily="18" charset="0"/>
                <a:cs typeface="Times New Roman" panose="02020603050405020304" pitchFamily="18" charset="0"/>
              </a:rPr>
              <a:t>и наносится на каждую пачку табачной </a:t>
            </a:r>
            <a:r>
              <a:rPr lang="ru-RU" sz="1400" dirty="0" smtClean="0">
                <a:solidFill>
                  <a:srgbClr val="333333"/>
                </a:solidFill>
                <a:latin typeface="Times New Roman" panose="02020603050405020304" pitchFamily="18" charset="0"/>
                <a:cs typeface="Times New Roman" panose="02020603050405020304" pitchFamily="18" charset="0"/>
              </a:rPr>
              <a:t>продукции</a:t>
            </a:r>
            <a:endParaRPr lang="ru-RU" sz="1400" dirty="0" smtClean="0">
              <a:solidFill>
                <a:srgbClr val="333333"/>
              </a:solidFill>
              <a:latin typeface="Times New Roman" panose="02020603050405020304" pitchFamily="18" charset="0"/>
              <a:cs typeface="Times New Roman" panose="02020603050405020304" pitchFamily="18" charset="0"/>
            </a:endParaRPr>
          </a:p>
        </p:txBody>
      </p:sp>
      <p:sp>
        <p:nvSpPr>
          <p:cNvPr id="9" name="Прямоугольник 8"/>
          <p:cNvSpPr/>
          <p:nvPr/>
        </p:nvSpPr>
        <p:spPr>
          <a:xfrm>
            <a:off x="762824" y="3143210"/>
            <a:ext cx="4464044" cy="514389"/>
          </a:xfrm>
          <a:prstGeom prst="rect">
            <a:avLst/>
          </a:prstGeom>
          <a:solidFill>
            <a:srgbClr val="ECC666"/>
          </a:solidFill>
          <a:ln>
            <a:solidFill>
              <a:srgbClr val="FF6600"/>
            </a:solidFill>
          </a:ln>
        </p:spPr>
        <p:txBody>
          <a:bodyPr vert="horz" lIns="91440" tIns="45720" rIns="91440" bIns="45720" rtlCol="0" anchor="b">
            <a:noAutofit/>
          </a:bodyPr>
          <a:lstStyle/>
          <a:p>
            <a:pPr algn="ctr">
              <a:lnSpc>
                <a:spcPct val="90000"/>
              </a:lnSpc>
              <a:spcBef>
                <a:spcPct val="0"/>
              </a:spcBef>
            </a:pPr>
            <a:r>
              <a:rPr lang="ru-RU" sz="1400" dirty="0">
                <a:solidFill>
                  <a:srgbClr val="333333"/>
                </a:solidFill>
                <a:latin typeface="Times New Roman" panose="02020603050405020304" pitchFamily="18" charset="0"/>
                <a:ea typeface="+mj-ea"/>
                <a:cs typeface="Times New Roman" panose="02020603050405020304" pitchFamily="18" charset="0"/>
              </a:rPr>
              <a:t>Розничный продавец должен осуществлять продажу табачной продукции по цене, указанной на </a:t>
            </a:r>
            <a:r>
              <a:rPr lang="ru-RU" sz="1400" dirty="0" smtClean="0">
                <a:solidFill>
                  <a:srgbClr val="333333"/>
                </a:solidFill>
                <a:latin typeface="Times New Roman" panose="02020603050405020304" pitchFamily="18" charset="0"/>
                <a:ea typeface="+mj-ea"/>
                <a:cs typeface="Times New Roman" panose="02020603050405020304" pitchFamily="18" charset="0"/>
              </a:rPr>
              <a:t>пачке</a:t>
            </a:r>
            <a:endParaRPr lang="ru-RU" sz="1400" dirty="0">
              <a:solidFill>
                <a:srgbClr val="333333"/>
              </a:solidFill>
              <a:latin typeface="Times New Roman" panose="02020603050405020304" pitchFamily="18" charset="0"/>
              <a:ea typeface="+mj-ea"/>
              <a:cs typeface="Times New Roman" panose="02020603050405020304" pitchFamily="18" charset="0"/>
            </a:endParaRPr>
          </a:p>
        </p:txBody>
      </p:sp>
      <p:sp>
        <p:nvSpPr>
          <p:cNvPr id="10" name="Прямоугольник 9"/>
          <p:cNvSpPr/>
          <p:nvPr/>
        </p:nvSpPr>
        <p:spPr>
          <a:xfrm>
            <a:off x="284867" y="1479113"/>
            <a:ext cx="517556" cy="553998"/>
          </a:xfrm>
          <a:prstGeom prst="rect">
            <a:avLst/>
          </a:prstGeom>
          <a:noFill/>
        </p:spPr>
        <p:txBody>
          <a:bodyPr wrap="square" lIns="91440" tIns="45720" rIns="91440" bIns="45720">
            <a:spAutoFit/>
          </a:bodyPr>
          <a:lstStyle/>
          <a:p>
            <a:pPr algn="ctr"/>
            <a:r>
              <a:rPr lang="ru-RU" sz="3000" b="1" cap="none" spc="0" dirty="0" smtClean="0">
                <a:ln w="22225">
                  <a:solidFill>
                    <a:schemeClr val="accent2"/>
                  </a:solidFill>
                  <a:prstDash val="solid"/>
                </a:ln>
                <a:solidFill>
                  <a:srgbClr val="FF0000"/>
                </a:solidFill>
                <a:effectLst/>
              </a:rPr>
              <a:t>!</a:t>
            </a:r>
            <a:endParaRPr lang="ru-RU" sz="3000" b="1" cap="none" spc="0" dirty="0">
              <a:ln w="22225">
                <a:solidFill>
                  <a:schemeClr val="accent2"/>
                </a:solidFill>
                <a:prstDash val="solid"/>
              </a:ln>
              <a:solidFill>
                <a:srgbClr val="FF0000"/>
              </a:solidFill>
              <a:effectLst/>
            </a:endParaRPr>
          </a:p>
        </p:txBody>
      </p:sp>
      <p:sp>
        <p:nvSpPr>
          <p:cNvPr id="11" name="Прямоугольник 10"/>
          <p:cNvSpPr/>
          <p:nvPr/>
        </p:nvSpPr>
        <p:spPr>
          <a:xfrm>
            <a:off x="388795" y="2313723"/>
            <a:ext cx="309700" cy="553998"/>
          </a:xfrm>
          <a:prstGeom prst="rect">
            <a:avLst/>
          </a:prstGeom>
          <a:noFill/>
        </p:spPr>
        <p:txBody>
          <a:bodyPr wrap="none" lIns="91440" tIns="45720" rIns="91440" bIns="45720">
            <a:spAutoFit/>
          </a:bodyPr>
          <a:lstStyle/>
          <a:p>
            <a:pPr algn="ctr"/>
            <a:r>
              <a:rPr lang="ru-RU" sz="3000" b="1" cap="none" spc="0" dirty="0" smtClean="0">
                <a:ln w="22225">
                  <a:solidFill>
                    <a:schemeClr val="accent2"/>
                  </a:solidFill>
                  <a:prstDash val="solid"/>
                </a:ln>
                <a:solidFill>
                  <a:srgbClr val="FF0000"/>
                </a:solidFill>
                <a:effectLst/>
              </a:rPr>
              <a:t>!</a:t>
            </a:r>
            <a:endParaRPr lang="ru-RU" sz="3000" b="1" cap="none" spc="0" dirty="0">
              <a:ln w="22225">
                <a:solidFill>
                  <a:schemeClr val="accent2"/>
                </a:solidFill>
                <a:prstDash val="solid"/>
              </a:ln>
              <a:solidFill>
                <a:srgbClr val="FF0000"/>
              </a:solidFill>
              <a:effectLst/>
            </a:endParaRPr>
          </a:p>
        </p:txBody>
      </p:sp>
      <p:sp>
        <p:nvSpPr>
          <p:cNvPr id="12" name="Прямоугольник 11"/>
          <p:cNvSpPr/>
          <p:nvPr/>
        </p:nvSpPr>
        <p:spPr>
          <a:xfrm>
            <a:off x="450546" y="3108446"/>
            <a:ext cx="107000" cy="553998"/>
          </a:xfrm>
          <a:prstGeom prst="rect">
            <a:avLst/>
          </a:prstGeom>
          <a:noFill/>
        </p:spPr>
        <p:txBody>
          <a:bodyPr wrap="square" lIns="91440" tIns="45720" rIns="91440" bIns="45720">
            <a:spAutoFit/>
          </a:bodyPr>
          <a:lstStyle/>
          <a:p>
            <a:pPr algn="ctr"/>
            <a:r>
              <a:rPr lang="ru-RU" sz="3000" b="1" cap="none" spc="0" dirty="0" smtClean="0">
                <a:ln w="22225">
                  <a:solidFill>
                    <a:schemeClr val="accent2"/>
                  </a:solidFill>
                  <a:prstDash val="solid"/>
                </a:ln>
                <a:solidFill>
                  <a:srgbClr val="FF0000"/>
                </a:solidFill>
                <a:effectLst/>
              </a:rPr>
              <a:t>!</a:t>
            </a:r>
            <a:endParaRPr lang="ru-RU" sz="3000" b="1" cap="none" spc="0" dirty="0">
              <a:ln w="22225">
                <a:solidFill>
                  <a:schemeClr val="accent2"/>
                </a:solidFill>
                <a:prstDash val="solid"/>
              </a:ln>
              <a:solidFill>
                <a:srgbClr val="FF0000"/>
              </a:solidFill>
              <a:effectLst/>
            </a:endParaRPr>
          </a:p>
        </p:txBody>
      </p:sp>
      <p:sp>
        <p:nvSpPr>
          <p:cNvPr id="13" name="Прямоугольник 12"/>
          <p:cNvSpPr/>
          <p:nvPr/>
        </p:nvSpPr>
        <p:spPr>
          <a:xfrm>
            <a:off x="748419" y="3816545"/>
            <a:ext cx="4221932" cy="325244"/>
          </a:xfrm>
          <a:prstGeom prst="rect">
            <a:avLst/>
          </a:prstGeom>
          <a:solidFill>
            <a:srgbClr val="E89D4A"/>
          </a:solidFill>
          <a:ln>
            <a:solidFill>
              <a:srgbClr val="FF9933"/>
            </a:solidFill>
          </a:ln>
        </p:spPr>
        <p:txBody>
          <a:bodyPr vert="horz" lIns="91440" tIns="45720" rIns="91440" bIns="45720" rtlCol="0" anchor="b">
            <a:noAutofit/>
          </a:bodyPr>
          <a:lstStyle/>
          <a:p>
            <a:pPr algn="ctr">
              <a:lnSpc>
                <a:spcPct val="90000"/>
              </a:lnSpc>
              <a:spcBef>
                <a:spcPct val="0"/>
              </a:spcBef>
            </a:pPr>
            <a:r>
              <a:rPr lang="ru-RU" sz="1500" b="1" dirty="0" smtClean="0">
                <a:solidFill>
                  <a:srgbClr val="333333"/>
                </a:solidFill>
                <a:latin typeface="YS Text"/>
                <a:ea typeface="+mj-ea"/>
                <a:cs typeface="+mj-cs"/>
              </a:rPr>
              <a:t>Возможные причины нарушений:</a:t>
            </a:r>
            <a:endParaRPr lang="ru-RU" sz="1500" b="1" dirty="0">
              <a:solidFill>
                <a:srgbClr val="333333"/>
              </a:solidFill>
              <a:latin typeface="YS Text"/>
              <a:ea typeface="+mj-ea"/>
              <a:cs typeface="+mj-cs"/>
            </a:endParaRPr>
          </a:p>
        </p:txBody>
      </p:sp>
      <p:sp>
        <p:nvSpPr>
          <p:cNvPr id="16" name="Прямоугольник 15"/>
          <p:cNvSpPr/>
          <p:nvPr/>
        </p:nvSpPr>
        <p:spPr>
          <a:xfrm>
            <a:off x="748420" y="4141789"/>
            <a:ext cx="4221931" cy="2584936"/>
          </a:xfrm>
          <a:prstGeom prst="rect">
            <a:avLst/>
          </a:prstGeom>
          <a:solidFill>
            <a:srgbClr val="6BD050"/>
          </a:solidFill>
          <a:ln>
            <a:solidFill>
              <a:srgbClr val="FF9933"/>
            </a:solidFill>
          </a:ln>
        </p:spPr>
        <p:txBody>
          <a:bodyPr vert="horz" lIns="91440" tIns="45720" rIns="91440" bIns="45720" rtlCol="0" anchor="b">
            <a:noAutofit/>
          </a:bodyPr>
          <a:lstStyle/>
          <a:p>
            <a:pPr marL="285750" indent="-285750" algn="just">
              <a:lnSpc>
                <a:spcPct val="90000"/>
              </a:lnSpc>
              <a:spcBef>
                <a:spcPct val="0"/>
              </a:spcBef>
              <a:buFont typeface="Wingdings" panose="05000000000000000000" pitchFamily="2" charset="2"/>
              <a:buChar char="Ø"/>
            </a:pPr>
            <a:r>
              <a:rPr lang="ru-RU" sz="1400" dirty="0">
                <a:latin typeface="Times New Roman" panose="02020603050405020304" pitchFamily="18" charset="0"/>
                <a:cs typeface="Times New Roman" panose="02020603050405020304" pitchFamily="18" charset="0"/>
              </a:rPr>
              <a:t>о</a:t>
            </a:r>
            <a:r>
              <a:rPr lang="ru-RU" sz="1400" dirty="0" smtClean="0">
                <a:latin typeface="Times New Roman" panose="02020603050405020304" pitchFamily="18" charset="0"/>
                <a:cs typeface="Times New Roman" panose="02020603050405020304" pitchFamily="18" charset="0"/>
              </a:rPr>
              <a:t>шибки </a:t>
            </a:r>
            <a:r>
              <a:rPr lang="ru-RU" sz="1400" dirty="0">
                <a:latin typeface="Times New Roman" panose="02020603050405020304" pitchFamily="18" charset="0"/>
                <a:cs typeface="Times New Roman" panose="02020603050405020304" pitchFamily="18" charset="0"/>
              </a:rPr>
              <a:t>в настройках кассового </a:t>
            </a:r>
            <a:r>
              <a:rPr lang="ru-RU" sz="1400" dirty="0" smtClean="0">
                <a:latin typeface="Times New Roman" panose="02020603050405020304" pitchFamily="18" charset="0"/>
                <a:cs typeface="Times New Roman" panose="02020603050405020304" pitchFamily="18" charset="0"/>
              </a:rPr>
              <a:t>программного обеспечения </a:t>
            </a:r>
            <a:r>
              <a:rPr lang="ru-RU" sz="1400" dirty="0">
                <a:latin typeface="Times New Roman" panose="02020603050405020304" pitchFamily="18" charset="0"/>
                <a:cs typeface="Times New Roman" panose="02020603050405020304" pitchFamily="18" charset="0"/>
              </a:rPr>
              <a:t>или </a:t>
            </a:r>
            <a:r>
              <a:rPr lang="ru-RU" sz="1400" dirty="0" smtClean="0">
                <a:latin typeface="Times New Roman" panose="02020603050405020304" pitchFamily="18" charset="0"/>
                <a:cs typeface="Times New Roman" panose="02020603050405020304" pitchFamily="18" charset="0"/>
              </a:rPr>
              <a:t>учетной </a:t>
            </a:r>
            <a:r>
              <a:rPr lang="ru-RU" sz="1400" dirty="0" smtClean="0">
                <a:latin typeface="Times New Roman" panose="02020603050405020304" pitchFamily="18" charset="0"/>
                <a:cs typeface="Times New Roman" panose="02020603050405020304" pitchFamily="18" charset="0"/>
              </a:rPr>
              <a:t>системы;</a:t>
            </a:r>
          </a:p>
          <a:p>
            <a:pPr marL="285750" indent="-285750" algn="just">
              <a:lnSpc>
                <a:spcPct val="90000"/>
              </a:lnSpc>
              <a:spcBef>
                <a:spcPct val="0"/>
              </a:spcBef>
              <a:buFont typeface="Wingdings" panose="05000000000000000000" pitchFamily="2" charset="2"/>
              <a:buChar char="Ø"/>
            </a:pPr>
            <a:r>
              <a:rPr lang="ru-RU" sz="1400" dirty="0">
                <a:latin typeface="Times New Roman" panose="02020603050405020304" pitchFamily="18" charset="0"/>
                <a:cs typeface="Times New Roman" panose="02020603050405020304" pitchFamily="18" charset="0"/>
              </a:rPr>
              <a:t>ошибка кассира;</a:t>
            </a:r>
          </a:p>
          <a:p>
            <a:pPr marL="285750" indent="-285750" algn="just">
              <a:lnSpc>
                <a:spcPct val="90000"/>
              </a:lnSpc>
              <a:spcBef>
                <a:spcPct val="0"/>
              </a:spcBef>
              <a:buFont typeface="Wingdings" panose="05000000000000000000" pitchFamily="2" charset="2"/>
              <a:buChar char="Ø"/>
            </a:pPr>
            <a:r>
              <a:rPr lang="ru-RU" sz="1400" dirty="0" smtClean="0">
                <a:latin typeface="Times New Roman" panose="02020603050405020304" pitchFamily="18" charset="0"/>
                <a:cs typeface="Times New Roman" panose="02020603050405020304" pitchFamily="18" charset="0"/>
              </a:rPr>
              <a:t>сбой </a:t>
            </a:r>
            <a:r>
              <a:rPr lang="ru-RU" sz="1400" dirty="0">
                <a:latin typeface="Times New Roman" panose="02020603050405020304" pitchFamily="18" charset="0"/>
                <a:cs typeface="Times New Roman" panose="02020603050405020304" pitchFamily="18" charset="0"/>
              </a:rPr>
              <a:t>в системе ГИС МТ (</a:t>
            </a:r>
            <a:r>
              <a:rPr lang="ru-RU" sz="1400" dirty="0" smtClean="0">
                <a:latin typeface="Times New Roman" panose="02020603050405020304" pitchFamily="18" charset="0"/>
                <a:cs typeface="Times New Roman" panose="02020603050405020304" pitchFamily="18" charset="0"/>
              </a:rPr>
              <a:t>проблемы </a:t>
            </a:r>
            <a:r>
              <a:rPr lang="ru-RU" sz="1400" dirty="0">
                <a:latin typeface="Times New Roman" panose="02020603050405020304" pitchFamily="18" charset="0"/>
                <a:cs typeface="Times New Roman" panose="02020603050405020304" pitchFamily="18" charset="0"/>
              </a:rPr>
              <a:t>с </a:t>
            </a:r>
            <a:r>
              <a:rPr lang="ru-RU" sz="1400" dirty="0" smtClean="0">
                <a:latin typeface="Times New Roman" panose="02020603050405020304" pitchFamily="18" charset="0"/>
                <a:cs typeface="Times New Roman" panose="02020603050405020304" pitchFamily="18" charset="0"/>
              </a:rPr>
              <a:t>Интернет-соединением, временное отключение </a:t>
            </a:r>
            <a:r>
              <a:rPr lang="ru-RU" sz="1400" dirty="0">
                <a:latin typeface="Times New Roman" panose="02020603050405020304" pitchFamily="18" charset="0"/>
                <a:cs typeface="Times New Roman" panose="02020603050405020304" pitchFamily="18" charset="0"/>
              </a:rPr>
              <a:t>кассы или задержки передачи данных </a:t>
            </a:r>
            <a:r>
              <a:rPr lang="ru-RU" sz="1400" dirty="0" smtClean="0">
                <a:latin typeface="Times New Roman" panose="02020603050405020304" pitchFamily="18" charset="0"/>
                <a:cs typeface="Times New Roman" panose="02020603050405020304" pitchFamily="18" charset="0"/>
              </a:rPr>
              <a:t>оператором </a:t>
            </a:r>
            <a:r>
              <a:rPr lang="ru-RU" sz="1400" dirty="0" smtClean="0">
                <a:latin typeface="Times New Roman" panose="02020603050405020304" pitchFamily="18" charset="0"/>
                <a:cs typeface="Times New Roman" panose="02020603050405020304" pitchFamily="18" charset="0"/>
              </a:rPr>
              <a:t>фискальных </a:t>
            </a:r>
            <a:r>
              <a:rPr lang="ru-RU" sz="1400" dirty="0" smtClean="0">
                <a:latin typeface="Times New Roman" panose="02020603050405020304" pitchFamily="18" charset="0"/>
                <a:cs typeface="Times New Roman" panose="02020603050405020304" pitchFamily="18" charset="0"/>
              </a:rPr>
              <a:t>данных);</a:t>
            </a:r>
          </a:p>
          <a:p>
            <a:pPr marL="285750" indent="-285750" algn="just">
              <a:lnSpc>
                <a:spcPct val="90000"/>
              </a:lnSpc>
              <a:spcBef>
                <a:spcPct val="0"/>
              </a:spcBef>
              <a:buFont typeface="Wingdings" panose="05000000000000000000" pitchFamily="2" charset="2"/>
              <a:buChar char="Ø"/>
            </a:pPr>
            <a:r>
              <a:rPr lang="ru-RU" sz="1400" dirty="0" smtClean="0">
                <a:latin typeface="Times New Roman" panose="02020603050405020304" pitchFamily="18" charset="0"/>
                <a:cs typeface="Times New Roman" panose="02020603050405020304" pitchFamily="18" charset="0"/>
              </a:rPr>
              <a:t>ошибка поставщика (указание в универсальном передаточном документе цены, превышающем МРЦ);</a:t>
            </a:r>
          </a:p>
          <a:p>
            <a:pPr marL="285750" indent="-285750" algn="just">
              <a:lnSpc>
                <a:spcPct val="90000"/>
              </a:lnSpc>
              <a:spcBef>
                <a:spcPct val="0"/>
              </a:spcBef>
              <a:buFont typeface="Wingdings" panose="05000000000000000000" pitchFamily="2" charset="2"/>
              <a:buChar char="Ø"/>
            </a:pPr>
            <a:r>
              <a:rPr lang="ru-RU" sz="1400" dirty="0">
                <a:latin typeface="Times New Roman" panose="02020603050405020304" pitchFamily="18" charset="0"/>
                <a:cs typeface="Times New Roman" panose="02020603050405020304" pitchFamily="18" charset="0"/>
              </a:rPr>
              <a:t>н</a:t>
            </a:r>
            <a:r>
              <a:rPr lang="ru-RU" sz="1400" dirty="0" smtClean="0">
                <a:latin typeface="Times New Roman" panose="02020603050405020304" pitchFamily="18" charset="0"/>
                <a:cs typeface="Times New Roman" panose="02020603050405020304" pitchFamily="18" charset="0"/>
              </a:rPr>
              <a:t>екорректная работа разрешительного режима на </a:t>
            </a:r>
            <a:r>
              <a:rPr lang="ru-RU" sz="1400" dirty="0" smtClean="0">
                <a:latin typeface="Times New Roman" panose="02020603050405020304" pitchFamily="18" charset="0"/>
                <a:cs typeface="Times New Roman" panose="02020603050405020304" pitchFamily="18" charset="0"/>
              </a:rPr>
              <a:t>кассе</a:t>
            </a:r>
            <a:endParaRPr lang="ru-RU" sz="1400" dirty="0">
              <a:latin typeface="Times New Roman" panose="02020603050405020304" pitchFamily="18" charset="0"/>
              <a:cs typeface="Times New Roman" panose="02020603050405020304" pitchFamily="18" charset="0"/>
            </a:endParaRPr>
          </a:p>
          <a:p>
            <a:pPr marL="285750" indent="-285750">
              <a:lnSpc>
                <a:spcPct val="90000"/>
              </a:lnSpc>
              <a:spcBef>
                <a:spcPct val="0"/>
              </a:spcBef>
              <a:buFont typeface="Wingdings" panose="05000000000000000000" pitchFamily="2" charset="2"/>
              <a:buChar char="Ø"/>
            </a:pPr>
            <a:endParaRPr lang="ru-RU" sz="1400" dirty="0">
              <a:solidFill>
                <a:srgbClr val="333333"/>
              </a:solidFill>
              <a:latin typeface="Times New Roman" panose="02020603050405020304" pitchFamily="18" charset="0"/>
              <a:ea typeface="+mj-ea"/>
              <a:cs typeface="Times New Roman" panose="02020603050405020304" pitchFamily="18" charset="0"/>
            </a:endParaRPr>
          </a:p>
        </p:txBody>
      </p:sp>
      <p:sp>
        <p:nvSpPr>
          <p:cNvPr id="17" name="Прямоугольник 16"/>
          <p:cNvSpPr/>
          <p:nvPr/>
        </p:nvSpPr>
        <p:spPr>
          <a:xfrm>
            <a:off x="6285297" y="1227672"/>
            <a:ext cx="4587915" cy="325244"/>
          </a:xfrm>
          <a:prstGeom prst="rect">
            <a:avLst/>
          </a:prstGeom>
          <a:solidFill>
            <a:srgbClr val="E89D4A"/>
          </a:solidFill>
          <a:ln>
            <a:solidFill>
              <a:srgbClr val="FF9933"/>
            </a:solidFill>
          </a:ln>
        </p:spPr>
        <p:txBody>
          <a:bodyPr vert="horz" lIns="91440" tIns="45720" rIns="91440" bIns="45720" rtlCol="0" anchor="b">
            <a:noAutofit/>
          </a:bodyPr>
          <a:lstStyle/>
          <a:p>
            <a:pPr algn="ctr">
              <a:lnSpc>
                <a:spcPct val="90000"/>
              </a:lnSpc>
              <a:spcBef>
                <a:spcPct val="0"/>
              </a:spcBef>
            </a:pPr>
            <a:r>
              <a:rPr lang="ru-RU" sz="1500" b="1" dirty="0">
                <a:solidFill>
                  <a:srgbClr val="333333"/>
                </a:solidFill>
                <a:latin typeface="YS Text"/>
                <a:ea typeface="+mj-ea"/>
                <a:cs typeface="+mj-cs"/>
              </a:rPr>
              <a:t>Рекомендации по недопущении нарушений:</a:t>
            </a:r>
          </a:p>
        </p:txBody>
      </p:sp>
      <p:sp>
        <p:nvSpPr>
          <p:cNvPr id="18" name="Прямоугольник 17"/>
          <p:cNvSpPr/>
          <p:nvPr/>
        </p:nvSpPr>
        <p:spPr>
          <a:xfrm>
            <a:off x="5676522" y="1626670"/>
            <a:ext cx="5839485" cy="5100056"/>
          </a:xfrm>
          <a:prstGeom prst="rect">
            <a:avLst/>
          </a:prstGeom>
          <a:solidFill>
            <a:srgbClr val="6BD050"/>
          </a:solidFill>
          <a:ln>
            <a:solidFill>
              <a:srgbClr val="FF9933"/>
            </a:solidFill>
          </a:ln>
        </p:spPr>
        <p:txBody>
          <a:bodyPr vert="horz" lIns="91440" tIns="45720" rIns="91440" bIns="45720" rtlCol="0" anchor="b">
            <a:noAutofit/>
          </a:bodyPr>
          <a:lstStyle/>
          <a:p>
            <a:pPr marL="285750" indent="-285750" algn="just">
              <a:lnSpc>
                <a:spcPct val="90000"/>
              </a:lnSpc>
              <a:spcBef>
                <a:spcPct val="0"/>
              </a:spcBef>
              <a:buFont typeface="Wingdings" panose="05000000000000000000" pitchFamily="2" charset="2"/>
              <a:buChar char="Ø"/>
            </a:pPr>
            <a:r>
              <a:rPr lang="ru-RU" sz="1400" dirty="0">
                <a:latin typeface="Times New Roman" panose="02020603050405020304" pitchFamily="18" charset="0"/>
                <a:cs typeface="Times New Roman" panose="02020603050405020304" pitchFamily="18" charset="0"/>
              </a:rPr>
              <a:t>проверить актуальность </a:t>
            </a:r>
            <a:r>
              <a:rPr lang="ru-RU" sz="1400" dirty="0" err="1">
                <a:latin typeface="Times New Roman" panose="02020603050405020304" pitchFamily="18" charset="0"/>
                <a:cs typeface="Times New Roman" panose="02020603050405020304" pitchFamily="18" charset="0"/>
              </a:rPr>
              <a:t>товароучетной</a:t>
            </a:r>
            <a:r>
              <a:rPr lang="ru-RU" sz="1400" dirty="0">
                <a:latin typeface="Times New Roman" panose="02020603050405020304" pitchFamily="18" charset="0"/>
                <a:cs typeface="Times New Roman" panose="02020603050405020304" pitchFamily="18" charset="0"/>
              </a:rPr>
              <a:t> системы, технического средства получения информации о товаре и кассового программного обеспечения (разрешительный режим);</a:t>
            </a:r>
          </a:p>
          <a:p>
            <a:pPr marL="285750" indent="-285750" algn="just">
              <a:lnSpc>
                <a:spcPct val="90000"/>
              </a:lnSpc>
              <a:spcBef>
                <a:spcPct val="0"/>
              </a:spcBef>
              <a:buFont typeface="Wingdings" panose="05000000000000000000" pitchFamily="2" charset="2"/>
              <a:buChar char="Ø"/>
            </a:pPr>
            <a:r>
              <a:rPr lang="ru-RU" sz="1400" dirty="0">
                <a:latin typeface="Times New Roman" panose="02020603050405020304" pitchFamily="18" charset="0"/>
                <a:cs typeface="Times New Roman" panose="02020603050405020304" pitchFamily="18" charset="0"/>
              </a:rPr>
              <a:t>проверить актуальность ценовых справочников по табачной продукции, включая максимальные цены. Необходимо учитывать, что разные партии продукции одного наименования могут иметь различную максимальную розничную цену. Настройки должны исключать продажу продукции выше МРЦ, установленной для конкретной единицы продукции;</a:t>
            </a:r>
          </a:p>
          <a:p>
            <a:pPr marL="285750" indent="-285750" algn="just">
              <a:lnSpc>
                <a:spcPct val="90000"/>
              </a:lnSpc>
              <a:spcBef>
                <a:spcPct val="0"/>
              </a:spcBef>
              <a:buFont typeface="Wingdings" panose="05000000000000000000" pitchFamily="2" charset="2"/>
              <a:buChar char="Ø"/>
            </a:pPr>
            <a:r>
              <a:rPr lang="ru-RU" sz="1400" dirty="0">
                <a:latin typeface="Times New Roman" panose="02020603050405020304" pitchFamily="18" charset="0"/>
                <a:cs typeface="Times New Roman" panose="02020603050405020304" pitchFamily="18" charset="0"/>
              </a:rPr>
              <a:t>проверить наличие и актуальность локального модуля «Честный знак» и при необходимости обеспечить его установку или обновление. Локальный модуль обеспечивает проверку кодов  при временном отсутствии доступа к сети «Интернет». После восстановления связи сведения о реализации товаров передаются в ГИС МТ;</a:t>
            </a:r>
          </a:p>
          <a:p>
            <a:pPr marL="285750" indent="-285750" algn="just">
              <a:lnSpc>
                <a:spcPct val="90000"/>
              </a:lnSpc>
              <a:spcBef>
                <a:spcPct val="0"/>
              </a:spcBef>
              <a:buFont typeface="Wingdings" panose="05000000000000000000" pitchFamily="2" charset="2"/>
              <a:buChar char="Ø"/>
            </a:pPr>
            <a:r>
              <a:rPr lang="ru-RU" sz="1400" dirty="0">
                <a:latin typeface="Times New Roman" panose="02020603050405020304" pitchFamily="18" charset="0"/>
                <a:cs typeface="Times New Roman" panose="02020603050405020304" pitchFamily="18" charset="0"/>
              </a:rPr>
              <a:t>ограничить доступ к настройкам контрольно-кассовой техники, </a:t>
            </a:r>
            <a:r>
              <a:rPr lang="ru-RU" sz="1400" dirty="0" err="1">
                <a:latin typeface="Times New Roman" panose="02020603050405020304" pitchFamily="18" charset="0"/>
                <a:cs typeface="Times New Roman" panose="02020603050405020304" pitchFamily="18" charset="0"/>
              </a:rPr>
              <a:t>товароучетной</a:t>
            </a:r>
            <a:r>
              <a:rPr lang="ru-RU" sz="1400" dirty="0">
                <a:latin typeface="Times New Roman" panose="02020603050405020304" pitchFamily="18" charset="0"/>
                <a:cs typeface="Times New Roman" panose="02020603050405020304" pitchFamily="18" charset="0"/>
              </a:rPr>
              <a:t> системы, ценовых справочников и разрешительного режима. Доступ к изменению указанных настроек должен предоставляться только уполномоченным работникам;</a:t>
            </a:r>
          </a:p>
          <a:p>
            <a:pPr marL="285750" indent="-285750" algn="just">
              <a:lnSpc>
                <a:spcPct val="90000"/>
              </a:lnSpc>
              <a:spcBef>
                <a:spcPct val="0"/>
              </a:spcBef>
              <a:buFont typeface="Wingdings" panose="05000000000000000000" pitchFamily="2" charset="2"/>
              <a:buChar char="Ø"/>
            </a:pPr>
            <a:r>
              <a:rPr lang="ru-RU" sz="1400" dirty="0">
                <a:latin typeface="Times New Roman" panose="02020603050405020304" pitchFamily="18" charset="0"/>
                <a:cs typeface="Times New Roman" panose="02020603050405020304" pitchFamily="18" charset="0"/>
              </a:rPr>
              <a:t>регулярно проверять работу контрольно-кассовой техники и разрешительного режима на кассе, анализировать сообщения об ошибках и причины блокировки продаж, а также отслеживать отклонения, фиксируемые в личном кабинете участника оборота в ГИС МТ, и своевременно принимать меры по устранению причин их возникновения.</a:t>
            </a:r>
          </a:p>
          <a:p>
            <a:pPr marL="285750" indent="-285750">
              <a:lnSpc>
                <a:spcPct val="90000"/>
              </a:lnSpc>
              <a:spcBef>
                <a:spcPct val="0"/>
              </a:spcBef>
              <a:buFont typeface="Wingdings" panose="05000000000000000000" pitchFamily="2" charset="2"/>
              <a:buChar char="Ø"/>
            </a:pPr>
            <a:endParaRPr lang="ru-RU" sz="1400" dirty="0">
              <a:latin typeface="Times New Roman" panose="02020603050405020304" pitchFamily="18" charset="0"/>
              <a:cs typeface="Times New Roman" panose="02020603050405020304" pitchFamily="18" charset="0"/>
            </a:endParaRPr>
          </a:p>
        </p:txBody>
      </p:sp>
      <p:sp>
        <p:nvSpPr>
          <p:cNvPr id="19" name="Подзаголовок 2"/>
          <p:cNvSpPr txBox="1">
            <a:spLocks/>
          </p:cNvSpPr>
          <p:nvPr/>
        </p:nvSpPr>
        <p:spPr>
          <a:xfrm>
            <a:off x="891355" y="59196"/>
            <a:ext cx="1661151" cy="56235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ru-RU" sz="1200" dirty="0" smtClean="0">
                <a:latin typeface="Times New Roman" panose="02020603050405020304" pitchFamily="18" charset="0"/>
                <a:cs typeface="Times New Roman" panose="02020603050405020304" pitchFamily="18" charset="0"/>
              </a:rPr>
              <a:t>Управление Роспотребнадзора по Алтайскому краю информирует</a:t>
            </a:r>
            <a:endParaRPr lang="ru-RU" sz="1200" dirty="0">
              <a:latin typeface="Times New Roman" panose="02020603050405020304" pitchFamily="18" charset="0"/>
              <a:cs typeface="Times New Roman" panose="02020603050405020304" pitchFamily="18" charset="0"/>
            </a:endParaRPr>
          </a:p>
        </p:txBody>
      </p:sp>
      <p:pic>
        <p:nvPicPr>
          <p:cNvPr id="1034" name="Picture 10" descr="Picture background"/>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028" t="2526" r="8056" b="5138"/>
          <a:stretch/>
        </p:blipFill>
        <p:spPr bwMode="auto">
          <a:xfrm>
            <a:off x="54792" y="74574"/>
            <a:ext cx="898508" cy="6991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9920106"/>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TotalTime>
  <Words>289</Words>
  <Application>Microsoft Office PowerPoint</Application>
  <PresentationFormat>Широкоэкранный</PresentationFormat>
  <Paragraphs>20</Paragraphs>
  <Slides>1</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1</vt:i4>
      </vt:variant>
    </vt:vector>
  </HeadingPairs>
  <TitlesOfParts>
    <vt:vector size="8" baseType="lpstr">
      <vt:lpstr>Arial</vt:lpstr>
      <vt:lpstr>Calibri</vt:lpstr>
      <vt:lpstr>Calibri Light</vt:lpstr>
      <vt:lpstr>Times New Roman</vt:lpstr>
      <vt:lpstr>Wingdings</vt:lpstr>
      <vt:lpstr>YS Text</vt:lpstr>
      <vt:lpstr>Тема Office</vt:lpstr>
      <vt:lpstr>Единая минимальная цена (ЕМЦ) на табачную продукцию  устанавливается Министерством сельского хозяйства Российской Федерации. В 2026 году ЕМЦ составляет 153 рублей</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Единая минимальная цена (ЕМЦ) — устанавливается государством (конкретно — Минсельхозом) </dc:title>
  <dc:creator>Андрей П. Корябин</dc:creator>
  <cp:lastModifiedBy>Марина В. Жирных</cp:lastModifiedBy>
  <cp:revision>16</cp:revision>
  <dcterms:created xsi:type="dcterms:W3CDTF">2026-08-25T05:13:48Z</dcterms:created>
  <dcterms:modified xsi:type="dcterms:W3CDTF">2026-08-25T08:04:27Z</dcterms:modified>
</cp:coreProperties>
</file>