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D050"/>
    <a:srgbClr val="6DB370"/>
    <a:srgbClr val="63C45C"/>
    <a:srgbClr val="E89D4A"/>
    <a:srgbClr val="FF9933"/>
    <a:srgbClr val="FF6600"/>
    <a:srgbClr val="ECC666"/>
    <a:srgbClr val="F0B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1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3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7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54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74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5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7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6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3100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8420" y="1249054"/>
            <a:ext cx="4478448" cy="1693322"/>
          </a:xfr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15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Автоштрафы</a:t>
            </a:r>
            <a:r>
              <a:rPr lang="ru-RU" sz="15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продажу маркированного товара с </a:t>
            </a:r>
            <a:r>
              <a:rPr lang="ru-RU" sz="15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истекшим </a:t>
            </a:r>
            <a:r>
              <a:rPr lang="ru-RU" sz="15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сроком годности распространяются на все товарные группы, для которых предусмотрена проверка срока годности при розничной продаже </a:t>
            </a:r>
            <a:r>
              <a:rPr lang="ru-RU" sz="15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5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(постановление </a:t>
            </a:r>
            <a:r>
              <a:rPr lang="ru-RU" sz="15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</a:t>
            </a:r>
            <a:r>
              <a:rPr lang="ru-RU" sz="15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от </a:t>
            </a:r>
            <a:r>
              <a:rPr lang="ru-RU" sz="15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21.11.2023 №1944)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0560" y="325040"/>
            <a:ext cx="9144000" cy="455457"/>
          </a:xfrm>
          <a:solidFill>
            <a:srgbClr val="FF9933"/>
          </a:solidFill>
          <a:ln>
            <a:solidFill>
              <a:srgbClr val="FF9933"/>
            </a:solidFill>
          </a:ln>
        </p:spPr>
        <p:txBody>
          <a:bodyPr>
            <a:normAutofit fontScale="925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розничную продажу товаров с истекшим сроком годности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867" y="1759762"/>
            <a:ext cx="51755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!</a:t>
            </a:r>
            <a:endParaRPr lang="ru-RU" sz="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8419" y="3708017"/>
            <a:ext cx="4221932" cy="325244"/>
          </a:xfrm>
          <a:prstGeom prst="rect">
            <a:avLst/>
          </a:prstGeom>
          <a:solidFill>
            <a:srgbClr val="E89D4A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333333"/>
                </a:solidFill>
                <a:latin typeface="YS Text"/>
                <a:ea typeface="+mj-ea"/>
                <a:cs typeface="+mj-cs"/>
              </a:rPr>
              <a:t>Возможные причины нарушений:</a:t>
            </a:r>
            <a:endParaRPr lang="ru-RU" sz="1500" b="1" dirty="0">
              <a:solidFill>
                <a:srgbClr val="333333"/>
              </a:solidFill>
              <a:latin typeface="YS Tex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419" y="4046928"/>
            <a:ext cx="4221931" cy="2127663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шибки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настройках кассового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обеспечения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учетной системы;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кассира;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ГИС МТ 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Интернет-соединением, временное отключение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кассы или задержки передачи данных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оператором фискальных данных);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некорректная работа разрешительного режима на кассе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333333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85297" y="1227672"/>
            <a:ext cx="4587915" cy="325244"/>
          </a:xfrm>
          <a:prstGeom prst="rect">
            <a:avLst/>
          </a:prstGeom>
          <a:solidFill>
            <a:srgbClr val="E89D4A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500" b="1" dirty="0">
                <a:solidFill>
                  <a:srgbClr val="333333"/>
                </a:solidFill>
                <a:latin typeface="YS Text"/>
                <a:ea typeface="+mj-ea"/>
                <a:cs typeface="+mj-cs"/>
              </a:rPr>
              <a:t>Рекомендации по недопущении нарушений: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690421" y="1792867"/>
            <a:ext cx="5839485" cy="4381723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актуальность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товароучетной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системы, технического средства получения информации о товаре и кассового программного обеспечения (разрешительный режим);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и актуальность локального модуля «Честный знак» и при необходимости обеспечить его установку или обновление. Локальный модуль обеспечивает проверку кодов  при временном отсутствии доступа к сети «Интернет». После восстановления связи сведения о реализации товаров передаются в ГИС МТ;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ограничить доступ к настройкам контрольно-кассовой техники,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товароучетной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разрешительного режима. Доступ к изменению указанных настроек должен предоставляться только уполномоченным работникам;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проверять работу контрольно-кассовой техники и разрешительного режима на кассе, анализировать сообщения об ошибках и причины блокировки продаж, а также отслеживать отклонения, фиксируемые в личном кабинете участника оборота в ГИС МТ, и своевременно принимать меры по устранению причин их возникновения.</a:t>
            </a:r>
          </a:p>
          <a:p>
            <a:pPr marL="285750"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891355" y="59196"/>
            <a:ext cx="1661151" cy="562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Роспотребнадзора по Алтайскому краю информирует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2526" r="8056" b="5138"/>
          <a:stretch/>
        </p:blipFill>
        <p:spPr bwMode="auto">
          <a:xfrm>
            <a:off x="54792" y="74574"/>
            <a:ext cx="898508" cy="69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920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209</Words>
  <Application>Microsoft Office PowerPoint</Application>
  <PresentationFormat>Широкоэкранный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YS Text</vt:lpstr>
      <vt:lpstr>Тема Office</vt:lpstr>
      <vt:lpstr>Автоштрафы за продажу маркированного товара с истекшим сроком годности распространяются на все товарные группы, для которых предусмотрена проверка срока годности при розничной продаже  (постановление Правительства РФ                       от 21.11.2023 №1944)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Единая минимальная цена (ЕМЦ) — устанавливается государством (конкретно — Минсельхозом) </dc:title>
  <dc:creator>Андрей П. Корябин</dc:creator>
  <cp:lastModifiedBy>Андрей П. Корябин</cp:lastModifiedBy>
  <cp:revision>20</cp:revision>
  <cp:lastPrinted>2026-08-26T09:12:31Z</cp:lastPrinted>
  <dcterms:created xsi:type="dcterms:W3CDTF">2026-08-25T05:13:48Z</dcterms:created>
  <dcterms:modified xsi:type="dcterms:W3CDTF">2026-08-26T09:33:23Z</dcterms:modified>
</cp:coreProperties>
</file>