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D050"/>
    <a:srgbClr val="6DB370"/>
    <a:srgbClr val="63C45C"/>
    <a:srgbClr val="E89D4A"/>
    <a:srgbClr val="FF9933"/>
    <a:srgbClr val="FF6600"/>
    <a:srgbClr val="ECC666"/>
    <a:srgbClr val="F0BE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950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98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414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032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873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541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474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65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078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265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830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6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3100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2534" y="947500"/>
            <a:ext cx="4749110" cy="925627"/>
          </a:xfrm>
          <a:solidFill>
            <a:srgbClr val="ECC666"/>
          </a:solidFill>
          <a:ln>
            <a:solidFill>
              <a:srgbClr val="FF6600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минимальная цена (ЕМЦ)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табачную продукцию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устанавливается Министерством сельского хозяйства Российской Федерации.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2026 году ЕМЦ составляет 153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2506" y="261858"/>
            <a:ext cx="9496228" cy="598770"/>
          </a:xfrm>
          <a:solidFill>
            <a:srgbClr val="FF9933"/>
          </a:solidFill>
          <a:ln>
            <a:solidFill>
              <a:srgbClr val="FF9933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Автоштрафы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реализацию табачной,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никотинсодержащей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альтернативной табачной продукции по цене ниже установленной минимальной цены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867" y="1179079"/>
            <a:ext cx="51755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!</a:t>
            </a:r>
            <a:endParaRPr lang="ru-RU" sz="3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9279" y="2289042"/>
            <a:ext cx="30970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!</a:t>
            </a:r>
            <a:endParaRPr lang="ru-RU" sz="3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7406" y="2863363"/>
            <a:ext cx="10700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!</a:t>
            </a:r>
            <a:endParaRPr lang="ru-RU" sz="3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2532" y="3797136"/>
            <a:ext cx="4749111" cy="325244"/>
          </a:xfrm>
          <a:prstGeom prst="rect">
            <a:avLst/>
          </a:prstGeom>
          <a:solidFill>
            <a:srgbClr val="E89D4A"/>
          </a:solidFill>
          <a:ln>
            <a:solidFill>
              <a:srgbClr val="FF9933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1500" b="1" dirty="0" smtClean="0">
                <a:solidFill>
                  <a:srgbClr val="333333"/>
                </a:solidFill>
                <a:latin typeface="YS Text"/>
                <a:ea typeface="+mj-ea"/>
                <a:cs typeface="+mj-cs"/>
              </a:rPr>
              <a:t>Возможные причины нарушений:</a:t>
            </a:r>
            <a:endParaRPr lang="ru-RU" sz="1500" b="1" dirty="0">
              <a:solidFill>
                <a:srgbClr val="333333"/>
              </a:solidFill>
              <a:latin typeface="YS Text"/>
              <a:ea typeface="+mj-ea"/>
              <a:cs typeface="+mj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2534" y="4128506"/>
            <a:ext cx="4749110" cy="2584936"/>
          </a:xfrm>
          <a:prstGeom prst="rect">
            <a:avLst/>
          </a:prstGeom>
          <a:solidFill>
            <a:srgbClr val="6BD050"/>
          </a:solidFill>
          <a:ln>
            <a:solidFill>
              <a:srgbClr val="FF9933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шибки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настройках кассового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программного обеспечения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учетной системы;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ошибка кассира;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системе ГИС МТ (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Интернет-соединением, временное отключение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кассы или задержки передачи данных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оператором фискальных данных);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ошибка поставщика (указание в универсальном передаточном документе цены, ниже установленных минимальных цен);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екорректная работа разрешительного режима на кассе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333333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57722" y="1063291"/>
            <a:ext cx="4587915" cy="378648"/>
          </a:xfrm>
          <a:prstGeom prst="rect">
            <a:avLst/>
          </a:prstGeom>
          <a:solidFill>
            <a:srgbClr val="E89D4A"/>
          </a:solidFill>
          <a:ln>
            <a:solidFill>
              <a:srgbClr val="FF9933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1500" b="1" dirty="0">
                <a:solidFill>
                  <a:srgbClr val="333333"/>
                </a:solidFill>
                <a:latin typeface="YS Text"/>
                <a:ea typeface="+mj-ea"/>
                <a:cs typeface="+mj-cs"/>
              </a:rPr>
              <a:t>Рекомендации по недопущении нарушений: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31936" y="1620728"/>
            <a:ext cx="5839485" cy="5092713"/>
          </a:xfrm>
          <a:prstGeom prst="rect">
            <a:avLst/>
          </a:prstGeom>
          <a:solidFill>
            <a:srgbClr val="6BD050"/>
          </a:solidFill>
          <a:ln>
            <a:solidFill>
              <a:srgbClr val="FF9933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актуальность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товароучетной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системы, технического средства получения информации о товаре и кассового программного обеспечения (разрешительный режим);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актуальность ценовых справочников по табачной продукции, включая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минимальные цены. Настройки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исключать продажу продукции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ниже установленной минимальной цены;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наличие и актуальность локального модуля «Честный знак» и при необходимости обеспечить его установку или обновление. Локальный модуль обеспечивает проверку кодов  при временном отсутствии доступа к сети «Интернет». После восстановления связи сведения о реализации товаров передаются в ГИС МТ;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ограничить доступ к настройкам контрольно-кассовой техники,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товароучетной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системы, ценовых справочников и разрешительного режима. Доступ к изменению указанных настроек должен предоставляться только уполномоченным работникам;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 проверять работу контрольно-кассовой техники и разрешительного режима на кассе, анализировать сообщения об ошибках и причины блокировки продаж, а также отслеживать отклонения, фиксируемые в личном кабинете участника оборота в ГИС МТ, и своевременно принимать меры по устранению причин их возникновения.</a:t>
            </a:r>
          </a:p>
          <a:p>
            <a:pPr marL="285750" indent="-28575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891355" y="59196"/>
            <a:ext cx="1661151" cy="5623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Роспотребнадзора по Алтайскому краю информирует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8" t="2526" r="8056" b="5138"/>
          <a:stretch/>
        </p:blipFill>
        <p:spPr bwMode="auto">
          <a:xfrm>
            <a:off x="54792" y="74574"/>
            <a:ext cx="898508" cy="69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682533" y="1991720"/>
            <a:ext cx="4749111" cy="1617033"/>
          </a:xfrm>
          <a:prstGeom prst="rect">
            <a:avLst/>
          </a:prstGeom>
          <a:solidFill>
            <a:srgbClr val="ECC666"/>
          </a:solidFill>
          <a:ln>
            <a:solidFill>
              <a:srgbClr val="FF6600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spcBef>
                <a:spcPct val="0"/>
              </a:spcBef>
              <a:defRPr sz="1400">
                <a:solidFill>
                  <a:srgbClr val="333333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b="1" dirty="0">
                <a:solidFill>
                  <a:schemeClr val="tx1"/>
                </a:solidFill>
              </a:rPr>
              <a:t>Минимальная </a:t>
            </a:r>
            <a:r>
              <a:rPr lang="ru-RU" b="1" dirty="0" smtClean="0">
                <a:solidFill>
                  <a:schemeClr val="tx1"/>
                </a:solidFill>
              </a:rPr>
              <a:t>цена</a:t>
            </a:r>
            <a:r>
              <a:rPr lang="ru-RU" b="1" dirty="0">
                <a:solidFill>
                  <a:schemeClr val="tx1"/>
                </a:solidFill>
              </a:rPr>
              <a:t> рассчитывается Министерством сельского хозяйства Российской Федерации</a:t>
            </a:r>
            <a:r>
              <a:rPr lang="ru-RU" b="1" dirty="0" smtClean="0">
                <a:solidFill>
                  <a:schemeClr val="tx1"/>
                </a:solidFill>
              </a:rPr>
              <a:t> 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u="sng" dirty="0">
                <a:solidFill>
                  <a:schemeClr val="tx1"/>
                </a:solidFill>
              </a:rPr>
              <a:t>на альтернативную табачную продукцию </a:t>
            </a:r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>
                <a:solidFill>
                  <a:schemeClr val="tx1"/>
                </a:solidFill>
              </a:rPr>
              <a:t>соответствии с постановлением Правительства Российской Федерации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от </a:t>
            </a:r>
            <a:r>
              <a:rPr lang="ru-RU" dirty="0">
                <a:solidFill>
                  <a:schemeClr val="tx1"/>
                </a:solidFill>
              </a:rPr>
              <a:t>27.08.2025 №</a:t>
            </a:r>
            <a:r>
              <a:rPr lang="ru-RU" dirty="0" smtClean="0">
                <a:solidFill>
                  <a:schemeClr val="tx1"/>
                </a:solidFill>
              </a:rPr>
              <a:t>1282;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u="sng" dirty="0">
                <a:solidFill>
                  <a:schemeClr val="tx1"/>
                </a:solidFill>
              </a:rPr>
              <a:t>на </a:t>
            </a:r>
            <a:r>
              <a:rPr lang="ru-RU" u="sng" dirty="0" err="1">
                <a:solidFill>
                  <a:schemeClr val="tx1"/>
                </a:solidFill>
              </a:rPr>
              <a:t>никотинсодержащую</a:t>
            </a:r>
            <a:r>
              <a:rPr lang="ru-RU" u="sng" dirty="0">
                <a:solidFill>
                  <a:schemeClr val="tx1"/>
                </a:solidFill>
              </a:rPr>
              <a:t> продукцию </a:t>
            </a:r>
            <a:r>
              <a:rPr lang="ru-RU" dirty="0">
                <a:solidFill>
                  <a:schemeClr val="tx1"/>
                </a:solidFill>
              </a:rPr>
              <a:t>– в соответствии с постановлением Правительства Российской Федерации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от 14.03.2024 №301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9201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298</Words>
  <Application>Microsoft Office PowerPoint</Application>
  <PresentationFormat>Широкоэкранный</PresentationFormat>
  <Paragraphs>23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Wingdings</vt:lpstr>
      <vt:lpstr>YS Text</vt:lpstr>
      <vt:lpstr>Тема Office</vt:lpstr>
      <vt:lpstr>Единая минимальная цена (ЕМЦ) на табачную продукцию  устанавливается Министерством сельского хозяйства Российской Федерации. В 2026 году ЕМЦ составляет 153 рублей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Единая минимальная цена (ЕМЦ) — устанавливается государством (конкретно — Минсельхозом) </dc:title>
  <dc:creator>Андрей П. Корябин</dc:creator>
  <cp:lastModifiedBy>Марина В. Жирных</cp:lastModifiedBy>
  <cp:revision>23</cp:revision>
  <dcterms:created xsi:type="dcterms:W3CDTF">2026-08-25T05:13:48Z</dcterms:created>
  <dcterms:modified xsi:type="dcterms:W3CDTF">2026-08-26T07:57:38Z</dcterms:modified>
</cp:coreProperties>
</file>