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6BD050"/>
    <a:srgbClr val="6DB370"/>
    <a:srgbClr val="63C45C"/>
    <a:srgbClr val="E89D4A"/>
    <a:srgbClr val="FF9933"/>
    <a:srgbClr val="FF6600"/>
    <a:srgbClr val="ECC666"/>
    <a:srgbClr val="F0BE8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9" d="100"/>
          <a:sy n="109" d="100"/>
        </p:scale>
        <p:origin x="6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C0E87D-5E56-446B-A1D7-7968271AB882}" type="datetimeFigureOut">
              <a:rPr lang="ru-RU" smtClean="0"/>
              <a:t>26.08.2026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F5E611-93E2-4726-ABF3-DCF6B8CEE0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89504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C0E87D-5E56-446B-A1D7-7968271AB882}" type="datetimeFigureOut">
              <a:rPr lang="ru-RU" smtClean="0"/>
              <a:t>26.08.2026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F5E611-93E2-4726-ABF3-DCF6B8CEE0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3984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C0E87D-5E56-446B-A1D7-7968271AB882}" type="datetimeFigureOut">
              <a:rPr lang="ru-RU" smtClean="0"/>
              <a:t>26.08.2026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F5E611-93E2-4726-ABF3-DCF6B8CEE0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44148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C0E87D-5E56-446B-A1D7-7968271AB882}" type="datetimeFigureOut">
              <a:rPr lang="ru-RU" smtClean="0"/>
              <a:t>26.08.2026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F5E611-93E2-4726-ABF3-DCF6B8CEE0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80326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C0E87D-5E56-446B-A1D7-7968271AB882}" type="datetimeFigureOut">
              <a:rPr lang="ru-RU" smtClean="0"/>
              <a:t>26.08.2026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F5E611-93E2-4726-ABF3-DCF6B8CEE0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38738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C0E87D-5E56-446B-A1D7-7968271AB882}" type="datetimeFigureOut">
              <a:rPr lang="ru-RU" smtClean="0"/>
              <a:t>26.08.2026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F5E611-93E2-4726-ABF3-DCF6B8CEE0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65418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C0E87D-5E56-446B-A1D7-7968271AB882}" type="datetimeFigureOut">
              <a:rPr lang="ru-RU" smtClean="0"/>
              <a:t>26.08.2026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F5E611-93E2-4726-ABF3-DCF6B8CEE0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94745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C0E87D-5E56-446B-A1D7-7968271AB882}" type="datetimeFigureOut">
              <a:rPr lang="ru-RU" smtClean="0"/>
              <a:t>26.08.2026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F5E611-93E2-4726-ABF3-DCF6B8CEE0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06587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C0E87D-5E56-446B-A1D7-7968271AB882}" type="datetimeFigureOut">
              <a:rPr lang="ru-RU" smtClean="0"/>
              <a:t>26.08.2026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F5E611-93E2-4726-ABF3-DCF6B8CEE0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80785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C0E87D-5E56-446B-A1D7-7968271AB882}" type="datetimeFigureOut">
              <a:rPr lang="ru-RU" smtClean="0"/>
              <a:t>26.08.2026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F5E611-93E2-4726-ABF3-DCF6B8CEE0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62655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C0E87D-5E56-446B-A1D7-7968271AB882}" type="datetimeFigureOut">
              <a:rPr lang="ru-RU" smtClean="0"/>
              <a:t>26.08.2026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F5E611-93E2-4726-ABF3-DCF6B8CEE0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08301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C0E87D-5E56-446B-A1D7-7968271AB882}" type="datetimeFigureOut">
              <a:rPr lang="ru-RU" smtClean="0"/>
              <a:t>26.08.2026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F5E611-93E2-4726-ABF3-DCF6B8CEE0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9613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31000">
              <a:schemeClr val="accent6">
                <a:lumMod val="60000"/>
                <a:lumOff val="40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461972" y="254978"/>
            <a:ext cx="9496228" cy="831438"/>
          </a:xfrm>
          <a:solidFill>
            <a:srgbClr val="FF9933"/>
          </a:solidFill>
          <a:ln>
            <a:solidFill>
              <a:srgbClr val="FF9933"/>
            </a:solidFill>
          </a:ln>
        </p:spPr>
        <p:txBody>
          <a:bodyPr>
            <a:normAutofit fontScale="85000" lnSpcReduction="10000"/>
          </a:bodyPr>
          <a:lstStyle/>
          <a:p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Автоштрафы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за реализацию табачной и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никотинсодержащей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продукции, а также устройств для потребления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никотинсодержащей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продукции без регистрации в ГИС МТ в качестве участника оборота товаров по соответствующей товарной группе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4148" y="1489620"/>
            <a:ext cx="702036" cy="55399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0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!</a:t>
            </a:r>
            <a:endParaRPr lang="ru-RU" sz="30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78984" y="3751723"/>
            <a:ext cx="4291367" cy="325244"/>
          </a:xfrm>
          <a:prstGeom prst="rect">
            <a:avLst/>
          </a:prstGeom>
          <a:solidFill>
            <a:srgbClr val="E89D4A"/>
          </a:solidFill>
          <a:ln>
            <a:solidFill>
              <a:srgbClr val="FF9933"/>
            </a:solidFill>
          </a:ln>
        </p:spPr>
        <p:txBody>
          <a:bodyPr vert="horz" lIns="91440" tIns="45720" rIns="91440" bIns="45720" rtlCol="0" anchor="b">
            <a:no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</a:pPr>
            <a:r>
              <a:rPr lang="ru-RU" sz="1500" b="1" dirty="0" smtClean="0">
                <a:solidFill>
                  <a:srgbClr val="333333"/>
                </a:solidFill>
                <a:latin typeface="YS Text"/>
                <a:ea typeface="+mj-ea"/>
                <a:cs typeface="+mj-cs"/>
              </a:rPr>
              <a:t>Возможные причины нарушений:</a:t>
            </a:r>
            <a:endParaRPr lang="ru-RU" sz="1500" b="1" dirty="0">
              <a:solidFill>
                <a:srgbClr val="333333"/>
              </a:solidFill>
              <a:latin typeface="YS Text"/>
              <a:ea typeface="+mj-ea"/>
              <a:cs typeface="+mj-cs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678984" y="4112226"/>
            <a:ext cx="4300420" cy="2580221"/>
          </a:xfrm>
          <a:prstGeom prst="rect">
            <a:avLst/>
          </a:prstGeom>
          <a:solidFill>
            <a:srgbClr val="6BD050"/>
          </a:solidFill>
          <a:ln>
            <a:solidFill>
              <a:srgbClr val="FF9933"/>
            </a:solidFill>
          </a:ln>
        </p:spPr>
        <p:txBody>
          <a:bodyPr vert="horz" lIns="91440" tIns="45720" rIns="91440" bIns="45720" rtlCol="0" anchor="b">
            <a:noAutofit/>
          </a:bodyPr>
          <a:lstStyle/>
          <a:p>
            <a:pPr marL="285750" indent="-285750" algn="just">
              <a:lnSpc>
                <a:spcPct val="90000"/>
              </a:lnSpc>
              <a:spcBef>
                <a:spcPct val="0"/>
              </a:spcBef>
              <a:buFont typeface="Wingdings" panose="05000000000000000000" pitchFamily="2" charset="2"/>
              <a:buChar char="Ø"/>
            </a:pP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ct val="90000"/>
              </a:lnSpc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тсутствие регистрации в системе ГИС МТ в товарных группах Табачная продукция, </a:t>
            </a:r>
            <a:r>
              <a:rPr lang="ru-RU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Никотинсодержащая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продукция, Альтернативная табачная продукция;</a:t>
            </a:r>
          </a:p>
          <a:p>
            <a:pPr marL="285750" indent="-285750" algn="just">
              <a:lnSpc>
                <a:spcPct val="90000"/>
              </a:lnSpc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несение в систему ГИС МТ неактуальных либо некорректных сведений об адресе торгового объекта;</a:t>
            </a:r>
          </a:p>
          <a:p>
            <a:pPr marL="285750" indent="-285750" algn="just">
              <a:lnSpc>
                <a:spcPct val="90000"/>
              </a:lnSpc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ошибки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настройках кассового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программного обеспечения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или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учетной системы;</a:t>
            </a:r>
          </a:p>
          <a:p>
            <a:pPr marL="285750" indent="-285750" algn="just">
              <a:lnSpc>
                <a:spcPct val="90000"/>
              </a:lnSpc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сбой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системе ГИС МТ (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проблемы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Интернет-соединением, временное отключение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кассы или задержки передачи данных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оператором фискальных данных)</a:t>
            </a:r>
            <a:endParaRPr lang="ru-RU" sz="1400" dirty="0">
              <a:solidFill>
                <a:srgbClr val="333333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6357722" y="1295485"/>
            <a:ext cx="4587915" cy="325244"/>
          </a:xfrm>
          <a:prstGeom prst="rect">
            <a:avLst/>
          </a:prstGeom>
          <a:solidFill>
            <a:srgbClr val="E89D4A"/>
          </a:solidFill>
          <a:ln>
            <a:solidFill>
              <a:srgbClr val="FF9933"/>
            </a:solidFill>
          </a:ln>
        </p:spPr>
        <p:txBody>
          <a:bodyPr vert="horz" lIns="91440" tIns="45720" rIns="91440" bIns="45720" rtlCol="0" anchor="b">
            <a:no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</a:pPr>
            <a:r>
              <a:rPr lang="ru-RU" sz="1500" b="1" dirty="0">
                <a:solidFill>
                  <a:srgbClr val="333333"/>
                </a:solidFill>
                <a:latin typeface="YS Text"/>
                <a:ea typeface="+mj-ea"/>
                <a:cs typeface="+mj-cs"/>
              </a:rPr>
              <a:t>Рекомендации по недопущении нарушений: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5731936" y="1620728"/>
            <a:ext cx="5839485" cy="5045514"/>
          </a:xfrm>
          <a:prstGeom prst="rect">
            <a:avLst/>
          </a:prstGeom>
          <a:solidFill>
            <a:srgbClr val="6BD050"/>
          </a:solidFill>
          <a:ln>
            <a:solidFill>
              <a:srgbClr val="FF9933"/>
            </a:solidFill>
          </a:ln>
        </p:spPr>
        <p:txBody>
          <a:bodyPr vert="horz" lIns="91440" tIns="45720" rIns="91440" bIns="45720" rtlCol="0" anchor="b">
            <a:noAutofit/>
          </a:bodyPr>
          <a:lstStyle/>
          <a:p>
            <a:pPr marL="285750" indent="-285750" algn="just">
              <a:lnSpc>
                <a:spcPct val="90000"/>
              </a:lnSpc>
              <a:spcBef>
                <a:spcPct val="0"/>
              </a:spcBef>
              <a:buFont typeface="Wingdings" panose="05000000000000000000" pitchFamily="2" charset="2"/>
              <a:buChar char="Ø"/>
            </a:pP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ct val="90000"/>
              </a:lnSpc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роверить регистрацию в системе ГИС МТ «Честный знак» по всем товарным группам, товары которых фактически реализуются (для табачной и </a:t>
            </a:r>
            <a:r>
              <a:rPr lang="ru-RU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никотинсодержащей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продукции – «Табачная продукция», «</a:t>
            </a:r>
            <a:r>
              <a:rPr lang="ru-RU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Никотинсодержащая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продукция», «Альтернативная табачная продукция»);</a:t>
            </a:r>
          </a:p>
          <a:p>
            <a:pPr marL="285750" indent="-285750" algn="just">
              <a:lnSpc>
                <a:spcPct val="90000"/>
              </a:lnSpc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роверить актуальность сведений о местах осуществления деятельности, адресах торговых объектов и контрольно-кассовой техники, в том числе соответствие места установки (применения) контрольно-кассовой техники фактическому месту осуществления деятельности;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ct val="90000"/>
              </a:lnSpc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проверить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наличие и актуальность локального модуля «Честный знак» и при необходимости обеспечить его установку или обновление. Локальный модуль обеспечивает проверку кодов  при временном отсутствии доступа к сети «Интернет». После восстановления связи сведения о реализации товаров передаются в ГИС МТ;</a:t>
            </a:r>
          </a:p>
          <a:p>
            <a:pPr marL="285750" indent="-285750" algn="just">
              <a:lnSpc>
                <a:spcPct val="90000"/>
              </a:lnSpc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ограничить доступ к настройкам контрольно-кассовой техники,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товароучетной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системы.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Доступ к изменению указанных настроек должен предоставляться только уполномоченным работникам;</a:t>
            </a:r>
          </a:p>
          <a:p>
            <a:pPr marL="285750" indent="-285750" algn="just">
              <a:lnSpc>
                <a:spcPct val="90000"/>
              </a:lnSpc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регулярно проверять работу контрольно-кассовой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техники,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анализировать сообщения об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ошибках,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 также отслеживать отклонения, фиксируемые в личном кабинете участника оборота в ГИС МТ, и своевременно принимать меры по устранению причин их возникновения.</a:t>
            </a:r>
          </a:p>
          <a:p>
            <a:pPr marL="285750" indent="-285750">
              <a:lnSpc>
                <a:spcPct val="90000"/>
              </a:lnSpc>
              <a:spcBef>
                <a:spcPct val="0"/>
              </a:spcBef>
              <a:buFont typeface="Wingdings" panose="05000000000000000000" pitchFamily="2" charset="2"/>
              <a:buChar char="Ø"/>
            </a:pP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одзаголовок 2"/>
          <p:cNvSpPr txBox="1">
            <a:spLocks/>
          </p:cNvSpPr>
          <p:nvPr/>
        </p:nvSpPr>
        <p:spPr>
          <a:xfrm>
            <a:off x="891355" y="59196"/>
            <a:ext cx="1661151" cy="56235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Управление Роспотребнадзора по Алтайскому краю информирует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34" name="Picture 10" descr="Picture background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28" t="2526" r="8056" b="5138"/>
          <a:stretch/>
        </p:blipFill>
        <p:spPr bwMode="auto">
          <a:xfrm>
            <a:off x="54792" y="74574"/>
            <a:ext cx="898508" cy="6991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Заголовок 1"/>
          <p:cNvSpPr txBox="1">
            <a:spLocks/>
          </p:cNvSpPr>
          <p:nvPr/>
        </p:nvSpPr>
        <p:spPr>
          <a:xfrm>
            <a:off x="528477" y="1337415"/>
            <a:ext cx="4719130" cy="910989"/>
          </a:xfrm>
          <a:prstGeom prst="rect">
            <a:avLst/>
          </a:prstGeom>
          <a:solidFill>
            <a:srgbClr val="ECC666"/>
          </a:solidFill>
          <a:ln>
            <a:solidFill>
              <a:srgbClr val="FF6600"/>
            </a:solidFill>
          </a:ln>
        </p:spPr>
        <p:txBody>
          <a:bodyPr vert="horz" lIns="91440" tIns="45720" rIns="91440" bIns="45720" rtlCol="0" anchor="b">
            <a:noAutofit/>
          </a:bodyPr>
          <a:lstStyle>
            <a:defPPr>
              <a:defRPr lang="ru-RU"/>
            </a:defPPr>
            <a:lvl1pPr algn="ctr">
              <a:lnSpc>
                <a:spcPct val="90000"/>
              </a:lnSpc>
              <a:spcBef>
                <a:spcPct val="0"/>
              </a:spcBef>
              <a:defRPr sz="1400">
                <a:solidFill>
                  <a:srgbClr val="333333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defRPr>
            </a:lvl1pPr>
          </a:lstStyle>
          <a:p>
            <a:r>
              <a:rPr lang="ru-RU" dirty="0" smtClean="0"/>
              <a:t>Розничная продажа табачной и </a:t>
            </a:r>
            <a:r>
              <a:rPr lang="ru-RU" dirty="0" err="1" smtClean="0"/>
              <a:t>никотиндержащей</a:t>
            </a:r>
            <a:r>
              <a:rPr lang="ru-RU" dirty="0" smtClean="0"/>
              <a:t> продукции без регистрации в соответствующих товарных группах в ГИС МТ запрещена в силу постановления </a:t>
            </a:r>
            <a:r>
              <a:rPr lang="ru-RU" dirty="0"/>
              <a:t>Правительства РФ от </a:t>
            </a:r>
            <a:r>
              <a:rPr lang="ru-RU"/>
              <a:t>28.02.2019 №</a:t>
            </a:r>
            <a:r>
              <a:rPr lang="ru-RU" smtClean="0"/>
              <a:t> </a:t>
            </a:r>
            <a:r>
              <a:rPr lang="ru-RU" dirty="0" smtClean="0"/>
              <a:t>224</a:t>
            </a:r>
            <a:endParaRPr lang="ru-RU" dirty="0"/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498496" y="2400609"/>
            <a:ext cx="4749111" cy="1254197"/>
          </a:xfrm>
          <a:prstGeom prst="rect">
            <a:avLst/>
          </a:prstGeom>
          <a:solidFill>
            <a:srgbClr val="ECC666"/>
          </a:solidFill>
          <a:ln>
            <a:solidFill>
              <a:srgbClr val="FF6600"/>
            </a:solidFill>
          </a:ln>
        </p:spPr>
        <p:txBody>
          <a:bodyPr vert="horz" lIns="91440" tIns="45720" rIns="91440" bIns="45720" rtlCol="0" anchor="b">
            <a:noAutofit/>
          </a:bodyPr>
          <a:lstStyle>
            <a:defPPr>
              <a:defRPr lang="ru-RU"/>
            </a:defPPr>
            <a:lvl1pPr algn="ctr">
              <a:lnSpc>
                <a:spcPct val="90000"/>
              </a:lnSpc>
              <a:spcBef>
                <a:spcPct val="0"/>
              </a:spcBef>
              <a:defRPr sz="1400">
                <a:solidFill>
                  <a:srgbClr val="333333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defRPr>
            </a:lvl1pPr>
          </a:lstStyle>
          <a:p>
            <a:r>
              <a:rPr lang="ru-RU" b="1" dirty="0" smtClean="0"/>
              <a:t>Важно!</a:t>
            </a:r>
          </a:p>
          <a:p>
            <a:pPr algn="just"/>
            <a:r>
              <a:rPr lang="ru-RU" dirty="0" smtClean="0"/>
              <a:t>Для </a:t>
            </a:r>
            <a:r>
              <a:rPr lang="ru-RU" dirty="0"/>
              <a:t>табачной и </a:t>
            </a:r>
            <a:r>
              <a:rPr lang="ru-RU" dirty="0" err="1"/>
              <a:t>никотинсодержащей</a:t>
            </a:r>
            <a:r>
              <a:rPr lang="ru-RU" dirty="0"/>
              <a:t> продукции предусмотрены три товарные </a:t>
            </a:r>
            <a:r>
              <a:rPr lang="ru-RU" dirty="0" smtClean="0"/>
              <a:t>группы: 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dirty="0" smtClean="0"/>
              <a:t>Табачная продукция; 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dirty="0" err="1" smtClean="0"/>
              <a:t>Никотинсодержащая</a:t>
            </a:r>
            <a:r>
              <a:rPr lang="ru-RU" dirty="0" smtClean="0"/>
              <a:t> продукция; 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dirty="0" smtClean="0"/>
              <a:t>Альтернативная табачная продукция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54792" y="2645272"/>
            <a:ext cx="679390" cy="55399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0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!</a:t>
            </a:r>
            <a:endParaRPr lang="ru-RU" sz="30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22992010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298</TotalTime>
  <Words>328</Words>
  <Application>Microsoft Office PowerPoint</Application>
  <PresentationFormat>Широкоэкранный</PresentationFormat>
  <Paragraphs>23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8" baseType="lpstr">
      <vt:lpstr>Arial</vt:lpstr>
      <vt:lpstr>Calibri</vt:lpstr>
      <vt:lpstr>Calibri Light</vt:lpstr>
      <vt:lpstr>Times New Roman</vt:lpstr>
      <vt:lpstr>Wingdings</vt:lpstr>
      <vt:lpstr>YS Text</vt:lpstr>
      <vt:lpstr>Тема Office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Единая минимальная цена (ЕМЦ) — устанавливается государством (конкретно — Минсельхозом) </dc:title>
  <dc:creator>Андрей П. Корябин</dc:creator>
  <cp:lastModifiedBy>Марина В. Жирных</cp:lastModifiedBy>
  <cp:revision>29</cp:revision>
  <dcterms:created xsi:type="dcterms:W3CDTF">2026-08-25T05:13:48Z</dcterms:created>
  <dcterms:modified xsi:type="dcterms:W3CDTF">2026-08-26T07:56:10Z</dcterms:modified>
</cp:coreProperties>
</file>