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ван Г. Галкин" initials="ИГГ" lastIdx="0" clrIdx="0">
    <p:extLst>
      <p:ext uri="{19B8F6BF-5375-455C-9EA6-DF929625EA0E}">
        <p15:presenceInfo xmlns:p15="http://schemas.microsoft.com/office/powerpoint/2012/main" userId="Иван Г. Галкин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BE88"/>
    <a:srgbClr val="6BD050"/>
    <a:srgbClr val="6DB370"/>
    <a:srgbClr val="63C45C"/>
    <a:srgbClr val="E89D4A"/>
    <a:srgbClr val="FF9933"/>
    <a:srgbClr val="FF6600"/>
    <a:srgbClr val="ECC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95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41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032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87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541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474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65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078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265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830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3100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0560" y="208231"/>
            <a:ext cx="9233678" cy="715580"/>
          </a:xfrm>
          <a:solidFill>
            <a:srgbClr val="FF9933"/>
          </a:solidFill>
          <a:ln>
            <a:solidFill>
              <a:srgbClr val="FF9933"/>
            </a:solidFill>
          </a:ln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контролируемых лиц за нарушения, выявленные механизмом </a:t>
            </a:r>
            <a:r>
              <a:rPr lang="ru-RU" b="1" dirty="0" err="1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автоштрафов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891355" y="59196"/>
            <a:ext cx="1661151" cy="5623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Роспотребнадзора по Алтайскому краю информирует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" t="2526" r="8056" b="5138"/>
          <a:stretch/>
        </p:blipFill>
        <p:spPr bwMode="auto">
          <a:xfrm>
            <a:off x="54792" y="74574"/>
            <a:ext cx="898508" cy="69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89299" y="1193550"/>
            <a:ext cx="11334939" cy="943068"/>
          </a:xfrm>
          <a:prstGeom prst="rect">
            <a:avLst/>
          </a:prstGeom>
          <a:solidFill>
            <a:srgbClr val="F0BE88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изменениям в Кодекс об административных правонарушениях, автоматическое привлечение к административной ответственности за нарушения </a:t>
            </a:r>
            <a:r>
              <a:rPr lang="ru-RU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маркировки предусмотрено </a:t>
            </a:r>
            <a:r>
              <a:rPr lang="ru-RU" b="1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следующих случаях: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575466"/>
              </p:ext>
            </p:extLst>
          </p:nvPr>
        </p:nvGraphicFramePr>
        <p:xfrm>
          <a:off x="389299" y="2276862"/>
          <a:ext cx="11334939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4196">
                  <a:extLst>
                    <a:ext uri="{9D8B030D-6E8A-4147-A177-3AD203B41FA5}">
                      <a16:colId xmlns:a16="http://schemas.microsoft.com/office/drawing/2014/main" val="4259893989"/>
                    </a:ext>
                  </a:extLst>
                </a:gridCol>
                <a:gridCol w="7030743">
                  <a:extLst>
                    <a:ext uri="{9D8B030D-6E8A-4147-A177-3AD203B41FA5}">
                      <a16:colId xmlns:a16="http://schemas.microsoft.com/office/drawing/2014/main" val="19835919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6B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Ответственность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6B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252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endParaRPr lang="ru-RU" sz="1600" b="1" i="0" dirty="0" smtClean="0">
                        <a:solidFill>
                          <a:srgbClr val="36363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600" b="1" i="0" dirty="0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Продавец не зарегистрирован в системе маркировки </a:t>
                      </a:r>
                      <a:r>
                        <a:rPr lang="ru-RU" sz="1600" b="1" i="0" dirty="0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ГИС МТ (табачная</a:t>
                      </a:r>
                      <a:r>
                        <a:rPr lang="ru-RU" sz="1600" b="1" i="0" dirty="0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b="1" i="0" baseline="0" dirty="0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baseline="0" dirty="0" err="1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никотинсодержащая</a:t>
                      </a:r>
                      <a:r>
                        <a:rPr lang="ru-RU" sz="1600" b="1" i="0" baseline="0" dirty="0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продукция)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0BE88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</a:t>
                      </a:r>
                      <a:r>
                        <a:rPr lang="ru-RU" sz="16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продажу через одну кассу в течение месяца более 10 единиц маркированных табачных изделий, </a:t>
                      </a:r>
                      <a:r>
                        <a:rPr lang="ru-RU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никотиносодержащей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продукции или устройств для ее потреблений участником оборота,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незарегистрированным в ГИС МТ, предусмотрена административная ответственность в виде 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штрафа в размере 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50,0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тыс. </a:t>
                      </a: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рублей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0BE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700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endParaRPr lang="ru-RU" sz="1600" b="1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Продажа </a:t>
                      </a:r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табачной и</a:t>
                      </a:r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никотиносодержащей</a:t>
                      </a:r>
                      <a:r>
                        <a:rPr lang="ru-RU" sz="16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продукции с нарушением установленной цены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0BE88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Предусматривается административная ответственность</a:t>
                      </a:r>
                      <a:r>
                        <a:rPr lang="ru-RU" sz="1600" b="0" i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виде штрафа в следующих размерах: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продаже до 100 единиц в день на 1 объекте — штраф 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тыс. руб.; 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продаже до 1000 единиц в день на 1 объекте — штраф 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тыс. руб.; 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продаже более 1000 единиц в день на 1 объекте — штраф 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 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0BE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75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b="1" i="0" dirty="0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Продажа</a:t>
                      </a:r>
                      <a:r>
                        <a:rPr lang="ru-RU" sz="1600" b="1" i="0" baseline="0" dirty="0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продукции</a:t>
                      </a:r>
                      <a:r>
                        <a:rPr lang="ru-RU" sz="1600" b="1" i="0" dirty="0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подлежащей обязательной </a:t>
                      </a:r>
                      <a:r>
                        <a:rPr lang="ru-RU" sz="1600" b="1" i="0" dirty="0" smtClean="0">
                          <a:solidFill>
                            <a:srgbClr val="3636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маркировке, с истекшим сроком годности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0BE88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 каждую проданную единицу товара с истекшим сроком годности 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предусмотрен административный штраф в размере: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индивидуальных предпринимателей — 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руб.; </a:t>
                      </a:r>
                      <a:endParaRPr lang="ru-RU" sz="1600" b="0" i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 юридических лиц — 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0BE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212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992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76</Words>
  <Application>Microsoft Office PowerPoint</Application>
  <PresentationFormat>Широкоэкранный</PresentationFormat>
  <Paragraphs>18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Единая минимальная цена (ЕМЦ) — устанавливается государством (конкретно — Минсельхозом) </dc:title>
  <dc:creator>Андрей П. Корябин</dc:creator>
  <cp:lastModifiedBy>Марина В. Жирных</cp:lastModifiedBy>
  <cp:revision>27</cp:revision>
  <dcterms:created xsi:type="dcterms:W3CDTF">2026-08-25T05:13:48Z</dcterms:created>
  <dcterms:modified xsi:type="dcterms:W3CDTF">2026-08-26T07:35:02Z</dcterms:modified>
</cp:coreProperties>
</file>